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0" r:id="rId1"/>
  </p:sldMasterIdLst>
  <p:sldIdLst>
    <p:sldId id="256" r:id="rId2"/>
    <p:sldId id="257" r:id="rId3"/>
    <p:sldId id="259" r:id="rId4"/>
    <p:sldId id="260" r:id="rId5"/>
    <p:sldId id="261" r:id="rId6"/>
    <p:sldId id="263" r:id="rId7"/>
    <p:sldId id="265" r:id="rId8"/>
    <p:sldId id="266" r:id="rId9"/>
    <p:sldId id="258" r:id="rId10"/>
    <p:sldId id="264" r:id="rId11"/>
    <p:sldId id="262"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7" d="100"/>
          <a:sy n="97" d="100"/>
        </p:scale>
        <p:origin x="-96" y="-24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4AF466F-BDA4-4F18-9C7B-FF0A9A1B0E80}" type="datetime1">
              <a:rPr lang="en-US" smtClean="0"/>
              <a:pPr/>
              <a:t>09/01/15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FB4290-6522-4139-852E-05BD9E7F0D2E}" type="datetime1">
              <a:rPr lang="en-US" smtClean="0"/>
              <a:pPr/>
              <a:t>09/01/15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B955F9-81EA-47C5-8059-9E5C2B437C70}" type="datetime1">
              <a:rPr lang="en-US" smtClean="0"/>
              <a:pPr/>
              <a:t>09/01/15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EF607B-A47E-422C-9BEF-122CCDB7C526}" type="datetime1">
              <a:rPr lang="en-US" smtClean="0"/>
              <a:pPr/>
              <a:t>09/01/15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A9A7CB-BEE6-4F99-898E-913F06E8E125}" type="datetime1">
              <a:rPr lang="en-US" smtClean="0"/>
              <a:pPr/>
              <a:t>09/01/15</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EE300C-6FC5-4FC3-AF1A-075E4F50620D}" type="datetime1">
              <a:rPr lang="en-US" smtClean="0"/>
              <a:pPr/>
              <a:t>09/01/15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50D295D-4A77-4DEB-B04C-9F4282A8BC04}" type="datetime1">
              <a:rPr lang="en-US" smtClean="0"/>
              <a:pPr/>
              <a:t>09/01/15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2B28685-4D0C-42D5-8013-B5904CD1FCBC}" type="datetime1">
              <a:rPr lang="en-US" smtClean="0"/>
              <a:pPr/>
              <a:t>09/01/15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F226C0-9885-4BA9-BBFA-A52CBFEBB775}" type="datetime1">
              <a:rPr lang="en-US" smtClean="0"/>
              <a:pPr/>
              <a:t>09/01/15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EE1B38-C5EB-4D66-9137-0AFE9CDEDE8F}" type="datetime1">
              <a:rPr lang="en-US" smtClean="0"/>
              <a:pPr/>
              <a:t>09/01/15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D2B3B-882E-40F3-A32F-6DD516915044}"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327B613C-1AD7-49D3-885D-F654C5CDBAA6}" type="datetime1">
              <a:rPr lang="en-US" smtClean="0"/>
              <a:pPr/>
              <a:t>09/01/15</a:t>
            </a:fld>
            <a:endParaRPr lang="en-US" dirty="0"/>
          </a:p>
        </p:txBody>
      </p:sp>
      <p:sp>
        <p:nvSpPr>
          <p:cNvPr id="9" name="Slide Number Placeholder 8"/>
          <p:cNvSpPr>
            <a:spLocks noGrp="1"/>
          </p:cNvSpPr>
          <p:nvPr>
            <p:ph type="sldNum" sz="quarter" idx="11"/>
          </p:nvPr>
        </p:nvSpPr>
        <p:spPr/>
        <p:txBody>
          <a:bodyPr/>
          <a:lstStyle/>
          <a:p>
            <a:fld id="{6E2D2B3B-882E-40F3-A32F-6DD516915044}" type="slidenum">
              <a:rPr lang="en-US" smtClean="0"/>
              <a:pPr/>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6E2D2B3B-882E-40F3-A32F-6DD516915044}" type="slidenum">
              <a:rPr lang="en-US" smtClean="0"/>
              <a:pPr/>
              <a:t>‹#›</a:t>
            </a:fld>
            <a:endParaRPr lang="en-US"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327B613C-1AD7-49D3-885D-F654C5CDBAA6}" type="datetime1">
              <a:rPr lang="en-US" smtClean="0"/>
              <a:pPr/>
              <a:t>09/01/15</a:t>
            </a:fld>
            <a:endParaRPr lang="en-US" dirty="0"/>
          </a:p>
        </p:txBody>
      </p:sp>
    </p:spTree>
  </p:cSld>
  <p:clrMap bg1="lt1" tx1="dk1" bg2="lt2" tx2="dk2" accent1="accent1" accent2="accent2" accent3="accent3" accent4="accent4" accent5="accent5" accent6="accent6" hlink="hlink" folHlink="folHlink"/>
  <p:sldLayoutIdLst>
    <p:sldLayoutId id="2147483951" r:id="rId1"/>
    <p:sldLayoutId id="2147483952" r:id="rId2"/>
    <p:sldLayoutId id="2147483953" r:id="rId3"/>
    <p:sldLayoutId id="2147483954" r:id="rId4"/>
    <p:sldLayoutId id="2147483955" r:id="rId5"/>
    <p:sldLayoutId id="2147483956" r:id="rId6"/>
    <p:sldLayoutId id="2147483957" r:id="rId7"/>
    <p:sldLayoutId id="2147483958" r:id="rId8"/>
    <p:sldLayoutId id="2147483959" r:id="rId9"/>
    <p:sldLayoutId id="2147483960" r:id="rId10"/>
    <p:sldLayoutId id="2147483961" r:id="rId11"/>
  </p:sldLayoutIdLst>
  <p:hf sldNum="0" hdr="0" ft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79705" y="1270122"/>
            <a:ext cx="8078536" cy="2068858"/>
          </a:xfrm>
        </p:spPr>
        <p:txBody>
          <a:bodyPr/>
          <a:lstStyle/>
          <a:p>
            <a:r>
              <a:rPr lang="en-US" dirty="0"/>
              <a:t>Alpha-1-proteinase inhibitor</a:t>
            </a:r>
            <a:r>
              <a:rPr lang="en-US" dirty="0"/>
              <a:t> </a:t>
            </a:r>
          </a:p>
        </p:txBody>
      </p:sp>
      <p:sp>
        <p:nvSpPr>
          <p:cNvPr id="3" name="Subtitle 2"/>
          <p:cNvSpPr>
            <a:spLocks noGrp="1"/>
          </p:cNvSpPr>
          <p:nvPr>
            <p:ph type="subTitle" idx="1"/>
          </p:nvPr>
        </p:nvSpPr>
        <p:spPr>
          <a:xfrm>
            <a:off x="685800" y="3993681"/>
            <a:ext cx="7091592" cy="1645120"/>
          </a:xfrm>
        </p:spPr>
        <p:txBody>
          <a:bodyPr/>
          <a:lstStyle/>
          <a:p>
            <a:r>
              <a:rPr lang="en-US" b="1" dirty="0" err="1" smtClean="0">
                <a:solidFill>
                  <a:schemeClr val="tx1"/>
                </a:solidFill>
              </a:rPr>
              <a:t>Drugbank</a:t>
            </a:r>
            <a:r>
              <a:rPr lang="en-US" b="1" dirty="0" smtClean="0">
                <a:solidFill>
                  <a:schemeClr val="tx1"/>
                </a:solidFill>
              </a:rPr>
              <a:t> ID: </a:t>
            </a:r>
            <a:r>
              <a:rPr lang="en-US" dirty="0">
                <a:solidFill>
                  <a:schemeClr val="tx1"/>
                </a:solidFill>
              </a:rPr>
              <a:t>DB00058</a:t>
            </a:r>
            <a:r>
              <a:rPr lang="en-US" dirty="0">
                <a:solidFill>
                  <a:schemeClr val="tx1"/>
                </a:solidFill>
              </a:rPr>
              <a:t> </a:t>
            </a:r>
          </a:p>
          <a:p>
            <a:r>
              <a:rPr lang="en-US" b="1" dirty="0">
                <a:solidFill>
                  <a:schemeClr val="tx1"/>
                </a:solidFill>
              </a:rPr>
              <a:t>Protein chemical </a:t>
            </a:r>
            <a:r>
              <a:rPr lang="en-US" b="1" dirty="0" smtClean="0">
                <a:solidFill>
                  <a:schemeClr val="tx1"/>
                </a:solidFill>
              </a:rPr>
              <a:t>formula : </a:t>
            </a:r>
            <a:r>
              <a:rPr lang="en-US" dirty="0" smtClean="0">
                <a:solidFill>
                  <a:schemeClr val="tx1"/>
                </a:solidFill>
              </a:rPr>
              <a:t>C</a:t>
            </a:r>
            <a:r>
              <a:rPr lang="en-US" baseline="-25000" dirty="0" smtClean="0">
                <a:solidFill>
                  <a:schemeClr val="tx1"/>
                </a:solidFill>
              </a:rPr>
              <a:t>2001</a:t>
            </a:r>
            <a:r>
              <a:rPr lang="en-US" dirty="0" smtClean="0">
                <a:solidFill>
                  <a:schemeClr val="tx1"/>
                </a:solidFill>
              </a:rPr>
              <a:t>H</a:t>
            </a:r>
            <a:r>
              <a:rPr lang="en-US" baseline="-25000" dirty="0" smtClean="0">
                <a:solidFill>
                  <a:schemeClr val="tx1"/>
                </a:solidFill>
              </a:rPr>
              <a:t>3130</a:t>
            </a:r>
            <a:r>
              <a:rPr lang="en-US" dirty="0" smtClean="0">
                <a:solidFill>
                  <a:schemeClr val="tx1"/>
                </a:solidFill>
              </a:rPr>
              <a:t>N</a:t>
            </a:r>
            <a:r>
              <a:rPr lang="en-US" baseline="-25000" dirty="0" smtClean="0">
                <a:solidFill>
                  <a:schemeClr val="tx1"/>
                </a:solidFill>
              </a:rPr>
              <a:t>514</a:t>
            </a:r>
            <a:r>
              <a:rPr lang="en-US" dirty="0" smtClean="0">
                <a:solidFill>
                  <a:schemeClr val="tx1"/>
                </a:solidFill>
              </a:rPr>
              <a:t>O</a:t>
            </a:r>
            <a:r>
              <a:rPr lang="en-US" baseline="-25000" dirty="0" smtClean="0">
                <a:solidFill>
                  <a:schemeClr val="tx1"/>
                </a:solidFill>
              </a:rPr>
              <a:t>601</a:t>
            </a:r>
            <a:r>
              <a:rPr lang="en-US" dirty="0" smtClean="0">
                <a:solidFill>
                  <a:schemeClr val="tx1"/>
                </a:solidFill>
              </a:rPr>
              <a:t>S</a:t>
            </a:r>
            <a:r>
              <a:rPr lang="en-US" baseline="-25000" dirty="0" smtClean="0">
                <a:solidFill>
                  <a:schemeClr val="tx1"/>
                </a:solidFill>
              </a:rPr>
              <a:t>10</a:t>
            </a:r>
          </a:p>
          <a:p>
            <a:r>
              <a:rPr lang="en-US" b="1" dirty="0" smtClean="0">
                <a:solidFill>
                  <a:schemeClr val="tx1"/>
                </a:solidFill>
              </a:rPr>
              <a:t>Protein </a:t>
            </a:r>
            <a:r>
              <a:rPr lang="en-US" b="1" dirty="0">
                <a:solidFill>
                  <a:schemeClr val="tx1"/>
                </a:solidFill>
              </a:rPr>
              <a:t>average </a:t>
            </a:r>
            <a:r>
              <a:rPr lang="en-US" b="1" dirty="0" smtClean="0">
                <a:solidFill>
                  <a:schemeClr val="tx1"/>
                </a:solidFill>
              </a:rPr>
              <a:t>weight : </a:t>
            </a:r>
            <a:r>
              <a:rPr lang="en-US" dirty="0" smtClean="0">
                <a:solidFill>
                  <a:schemeClr val="tx1"/>
                </a:solidFill>
              </a:rPr>
              <a:t>44324.5000</a:t>
            </a:r>
            <a:endParaRPr lang="en-US" dirty="0">
              <a:solidFill>
                <a:schemeClr val="tx1"/>
              </a:solidFill>
            </a:endParaRPr>
          </a:p>
        </p:txBody>
      </p:sp>
    </p:spTree>
    <p:extLst>
      <p:ext uri="{BB962C8B-B14F-4D97-AF65-F5344CB8AC3E}">
        <p14:creationId xmlns:p14="http://schemas.microsoft.com/office/powerpoint/2010/main" val="21843436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0212" y="209505"/>
            <a:ext cx="7906988" cy="6191295"/>
          </a:xfrm>
        </p:spPr>
        <p:txBody>
          <a:bodyPr/>
          <a:lstStyle/>
          <a:p>
            <a:pPr marL="114300" indent="0">
              <a:buNone/>
            </a:pPr>
            <a:r>
              <a:rPr lang="en-US" b="1" dirty="0" err="1"/>
              <a:t>Refrence</a:t>
            </a:r>
            <a:r>
              <a:rPr lang="en-US" dirty="0"/>
              <a:t> </a:t>
            </a:r>
            <a:endParaRPr lang="en-US" dirty="0" smtClean="0"/>
          </a:p>
          <a:p>
            <a:pPr marL="114300" indent="0">
              <a:buNone/>
            </a:pPr>
            <a:r>
              <a:rPr lang="en-US" sz="1600" dirty="0"/>
              <a:t>http://</a:t>
            </a:r>
            <a:r>
              <a:rPr lang="en-US" sz="1600" dirty="0" err="1"/>
              <a:t>www.baxter.com</a:t>
            </a:r>
            <a:r>
              <a:rPr lang="en-US" sz="1600" dirty="0"/>
              <a:t>/downloads/</a:t>
            </a:r>
            <a:r>
              <a:rPr lang="en-US" sz="1600" dirty="0" err="1"/>
              <a:t>healthcare_professionals</a:t>
            </a:r>
            <a:r>
              <a:rPr lang="en-US" sz="1600" dirty="0"/>
              <a:t>/products/</a:t>
            </a:r>
            <a:r>
              <a:rPr lang="en-US" sz="1600" dirty="0" err="1"/>
              <a:t>Aralast_NP_PI.pdf</a:t>
            </a:r>
            <a:r>
              <a:rPr lang="en-US" sz="1600" dirty="0"/>
              <a:t>  </a:t>
            </a:r>
            <a:endParaRPr lang="en-US" sz="1600" dirty="0" smtClean="0"/>
          </a:p>
          <a:p>
            <a:pPr marL="114300" indent="0">
              <a:buNone/>
            </a:pPr>
            <a:r>
              <a:rPr lang="en-US" sz="1600" dirty="0" smtClean="0"/>
              <a:t>http</a:t>
            </a:r>
            <a:r>
              <a:rPr lang="en-US" sz="1600" dirty="0"/>
              <a:t>://</a:t>
            </a:r>
            <a:r>
              <a:rPr lang="en-US" sz="1600" dirty="0" err="1"/>
              <a:t>www.drugs.com</a:t>
            </a:r>
            <a:r>
              <a:rPr lang="en-US" sz="1600" dirty="0"/>
              <a:t>/</a:t>
            </a:r>
            <a:r>
              <a:rPr lang="en-US" sz="1600" dirty="0" err="1"/>
              <a:t>mtm</a:t>
            </a:r>
            <a:r>
              <a:rPr lang="en-US" sz="1600" dirty="0"/>
              <a:t>/</a:t>
            </a:r>
            <a:r>
              <a:rPr lang="en-US" sz="1600" dirty="0" err="1"/>
              <a:t>aralast.html</a:t>
            </a:r>
            <a:r>
              <a:rPr lang="en-US" sz="1600" dirty="0"/>
              <a:t> </a:t>
            </a:r>
            <a:endParaRPr lang="en-US" sz="1600" dirty="0" smtClean="0"/>
          </a:p>
          <a:p>
            <a:pPr marL="114300" indent="0">
              <a:buNone/>
            </a:pPr>
            <a:r>
              <a:rPr lang="en-US" sz="1600" dirty="0" smtClean="0"/>
              <a:t>http</a:t>
            </a:r>
            <a:r>
              <a:rPr lang="en-US" sz="1600" dirty="0"/>
              <a:t>://</a:t>
            </a:r>
            <a:r>
              <a:rPr lang="en-US" sz="1600" dirty="0" err="1"/>
              <a:t>www.webmd.com</a:t>
            </a:r>
            <a:r>
              <a:rPr lang="en-US" sz="1600" dirty="0"/>
              <a:t>/drugs/2/drug-74919/</a:t>
            </a:r>
            <a:r>
              <a:rPr lang="en-US" sz="1600" dirty="0" err="1"/>
              <a:t>aralast</a:t>
            </a:r>
            <a:r>
              <a:rPr lang="en-US" sz="1600" dirty="0"/>
              <a:t>-iv/details</a:t>
            </a:r>
            <a:r>
              <a:rPr lang="en-US" sz="1600" dirty="0"/>
              <a:t> </a:t>
            </a:r>
            <a:endParaRPr lang="en-US" sz="1600" dirty="0" smtClean="0"/>
          </a:p>
          <a:p>
            <a:pPr marL="114300" indent="0">
              <a:buNone/>
            </a:pPr>
            <a:r>
              <a:rPr lang="en-US" sz="1600" dirty="0"/>
              <a:t>http://</a:t>
            </a:r>
            <a:r>
              <a:rPr lang="en-US" sz="1600" dirty="0" err="1"/>
              <a:t>www.prolastin.com</a:t>
            </a:r>
            <a:r>
              <a:rPr lang="en-US" sz="1600" dirty="0"/>
              <a:t>/ </a:t>
            </a:r>
            <a:endParaRPr lang="en-US" sz="1600" dirty="0" smtClean="0"/>
          </a:p>
          <a:p>
            <a:pPr marL="114300" indent="0">
              <a:buNone/>
            </a:pPr>
            <a:r>
              <a:rPr lang="en-US" sz="1600" dirty="0" smtClean="0"/>
              <a:t>http</a:t>
            </a:r>
            <a:r>
              <a:rPr lang="en-US" sz="1600" dirty="0"/>
              <a:t>://</a:t>
            </a:r>
            <a:r>
              <a:rPr lang="en-US" sz="1600" dirty="0" err="1"/>
              <a:t>www.drugs.com</a:t>
            </a:r>
            <a:r>
              <a:rPr lang="en-US" sz="1600" dirty="0"/>
              <a:t>/</a:t>
            </a:r>
            <a:r>
              <a:rPr lang="en-US" sz="1600" dirty="0" err="1"/>
              <a:t>mtm</a:t>
            </a:r>
            <a:r>
              <a:rPr lang="en-US" sz="1600" dirty="0"/>
              <a:t>/</a:t>
            </a:r>
            <a:r>
              <a:rPr lang="en-US" sz="1600" dirty="0" err="1"/>
              <a:t>prolastin.html</a:t>
            </a:r>
            <a:r>
              <a:rPr lang="en-US" sz="1600" dirty="0"/>
              <a:t> </a:t>
            </a:r>
            <a:endParaRPr lang="en-US" sz="1600" dirty="0" smtClean="0"/>
          </a:p>
          <a:p>
            <a:pPr marL="114300" indent="0">
              <a:buNone/>
            </a:pPr>
            <a:r>
              <a:rPr lang="en-US" sz="1600" dirty="0" smtClean="0"/>
              <a:t> </a:t>
            </a:r>
            <a:r>
              <a:rPr lang="en-US" sz="1600" dirty="0"/>
              <a:t>http://</a:t>
            </a:r>
            <a:r>
              <a:rPr lang="en-US" sz="1600" dirty="0" err="1"/>
              <a:t>www.rxlist.com</a:t>
            </a:r>
            <a:r>
              <a:rPr lang="en-US" sz="1600" dirty="0"/>
              <a:t>/</a:t>
            </a:r>
            <a:r>
              <a:rPr lang="en-US" sz="1600" dirty="0" err="1"/>
              <a:t>prolastin-drug.htm</a:t>
            </a:r>
            <a:r>
              <a:rPr lang="en-US" sz="1600" dirty="0"/>
              <a:t> </a:t>
            </a:r>
          </a:p>
        </p:txBody>
      </p:sp>
    </p:spTree>
    <p:extLst>
      <p:ext uri="{BB962C8B-B14F-4D97-AF65-F5344CB8AC3E}">
        <p14:creationId xmlns:p14="http://schemas.microsoft.com/office/powerpoint/2010/main" val="1352027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7119" y="261881"/>
            <a:ext cx="7920081" cy="6138919"/>
          </a:xfrm>
        </p:spPr>
        <p:txBody>
          <a:bodyPr/>
          <a:lstStyle/>
          <a:p>
            <a:endParaRPr lang="en-US" dirty="0"/>
          </a:p>
        </p:txBody>
      </p:sp>
    </p:spTree>
    <p:extLst>
      <p:ext uri="{BB962C8B-B14F-4D97-AF65-F5344CB8AC3E}">
        <p14:creationId xmlns:p14="http://schemas.microsoft.com/office/powerpoint/2010/main" val="39574651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7119" y="170221"/>
            <a:ext cx="7920081" cy="6560111"/>
          </a:xfrm>
        </p:spPr>
        <p:txBody>
          <a:bodyPr>
            <a:normAutofit fontScale="92500" lnSpcReduction="10000"/>
          </a:bodyPr>
          <a:lstStyle/>
          <a:p>
            <a:pPr marL="114300" indent="0">
              <a:buNone/>
            </a:pPr>
            <a:r>
              <a:rPr lang="en-US" b="1" dirty="0"/>
              <a:t>Description</a:t>
            </a:r>
            <a:r>
              <a:rPr lang="en-US" dirty="0"/>
              <a:t> </a:t>
            </a:r>
            <a:endParaRPr lang="en-US" dirty="0" smtClean="0"/>
          </a:p>
          <a:p>
            <a:pPr marL="114300" indent="0">
              <a:lnSpc>
                <a:spcPct val="160000"/>
              </a:lnSpc>
              <a:buNone/>
            </a:pPr>
            <a:r>
              <a:rPr lang="en-US" sz="1600" dirty="0"/>
              <a:t>Human alpha-1 proteinase inhibitor or alpha-1-antitrypsin, prepared from human plasma via Cohn alcohol fractionation followed by PEG and zinc chloride fractionation.</a:t>
            </a:r>
            <a:r>
              <a:rPr lang="en-US" sz="1600" dirty="0"/>
              <a:t> </a:t>
            </a:r>
            <a:endParaRPr lang="en-US" sz="1600" dirty="0" smtClean="0"/>
          </a:p>
          <a:p>
            <a:pPr marL="114300" indent="0">
              <a:lnSpc>
                <a:spcPct val="160000"/>
              </a:lnSpc>
              <a:buNone/>
            </a:pPr>
            <a:endParaRPr lang="en-US" sz="1600" dirty="0" smtClean="0"/>
          </a:p>
          <a:p>
            <a:pPr marL="114300" indent="0">
              <a:buNone/>
            </a:pPr>
            <a:r>
              <a:rPr lang="en-US" b="1" dirty="0"/>
              <a:t>Indication</a:t>
            </a:r>
            <a:r>
              <a:rPr lang="en-US" dirty="0"/>
              <a:t> </a:t>
            </a:r>
            <a:endParaRPr lang="en-US" dirty="0" smtClean="0"/>
          </a:p>
          <a:p>
            <a:pPr marL="114300" indent="0">
              <a:buNone/>
            </a:pPr>
            <a:r>
              <a:rPr lang="en-US" sz="1600" dirty="0"/>
              <a:t>For treatment of </a:t>
            </a:r>
            <a:r>
              <a:rPr lang="en-US" sz="1600" dirty="0" err="1"/>
              <a:t>panacinar</a:t>
            </a:r>
            <a:r>
              <a:rPr lang="en-US" sz="1600" dirty="0"/>
              <a:t> emphysema</a:t>
            </a:r>
            <a:r>
              <a:rPr lang="en-US" sz="1600" dirty="0"/>
              <a:t> </a:t>
            </a:r>
            <a:endParaRPr lang="en-US" sz="1600" dirty="0" smtClean="0"/>
          </a:p>
          <a:p>
            <a:pPr marL="114300" indent="0">
              <a:buNone/>
            </a:pPr>
            <a:endParaRPr lang="en-US" sz="1600" dirty="0" smtClean="0"/>
          </a:p>
          <a:p>
            <a:pPr marL="114300" indent="0">
              <a:buNone/>
            </a:pPr>
            <a:r>
              <a:rPr lang="en-US" b="1" dirty="0"/>
              <a:t>Pharmacodynamics</a:t>
            </a:r>
            <a:r>
              <a:rPr lang="en-US" dirty="0"/>
              <a:t> </a:t>
            </a:r>
            <a:endParaRPr lang="en-US" dirty="0" smtClean="0"/>
          </a:p>
          <a:p>
            <a:pPr marL="114300" indent="0">
              <a:lnSpc>
                <a:spcPct val="150000"/>
              </a:lnSpc>
              <a:buNone/>
            </a:pPr>
            <a:r>
              <a:rPr lang="en-US" sz="1600" dirty="0"/>
              <a:t>Prevents excessive accumulation of active neutrophil </a:t>
            </a:r>
            <a:r>
              <a:rPr lang="en-US" sz="1600" dirty="0" err="1"/>
              <a:t>elastase</a:t>
            </a:r>
            <a:r>
              <a:rPr lang="en-US" sz="1600" dirty="0"/>
              <a:t> and consequent proteolysis of elastin tissues in alveolar lung structures. This prevents the development of emphysema.</a:t>
            </a:r>
            <a:r>
              <a:rPr lang="en-US" sz="1600" dirty="0"/>
              <a:t> </a:t>
            </a:r>
            <a:endParaRPr lang="en-US" sz="1600" dirty="0" smtClean="0"/>
          </a:p>
          <a:p>
            <a:pPr marL="114300" indent="0">
              <a:lnSpc>
                <a:spcPct val="150000"/>
              </a:lnSpc>
              <a:buNone/>
            </a:pPr>
            <a:endParaRPr lang="en-US" sz="1600" dirty="0" smtClean="0"/>
          </a:p>
          <a:p>
            <a:pPr marL="114300" indent="0">
              <a:buNone/>
            </a:pPr>
            <a:r>
              <a:rPr lang="en-US" sz="2400" b="1" dirty="0"/>
              <a:t>Mechanism Of Action</a:t>
            </a:r>
            <a:r>
              <a:rPr lang="en-US" sz="2400" dirty="0"/>
              <a:t> </a:t>
            </a:r>
          </a:p>
          <a:p>
            <a:pPr marL="114300" indent="0">
              <a:lnSpc>
                <a:spcPct val="150000"/>
              </a:lnSpc>
              <a:buNone/>
            </a:pPr>
            <a:r>
              <a:rPr lang="en-US" sz="1600" dirty="0"/>
              <a:t>Alpha-1 proteinase inhibitor is a serine protease inhibitor (</a:t>
            </a:r>
            <a:r>
              <a:rPr lang="en-US" sz="1600" dirty="0" err="1"/>
              <a:t>Serpin</a:t>
            </a:r>
            <a:r>
              <a:rPr lang="en-US" sz="1600" dirty="0"/>
              <a:t>). Its primary mechanism is inhibiting the action of the serine protease called </a:t>
            </a:r>
            <a:r>
              <a:rPr lang="en-US" sz="1600" dirty="0" err="1"/>
              <a:t>elastase</a:t>
            </a:r>
            <a:r>
              <a:rPr lang="en-US" sz="1600" dirty="0"/>
              <a:t> (also plasmin and thrombin) in the lungs. The reactive center loop (RCL) of alpha-1 proteinase inhibitor extends out from the body of the protein and directs binding to the target protease. The protease cleaves the </a:t>
            </a:r>
            <a:r>
              <a:rPr lang="en-US" sz="1600" dirty="0" err="1"/>
              <a:t>serpin</a:t>
            </a:r>
            <a:r>
              <a:rPr lang="en-US" sz="1600" dirty="0"/>
              <a:t> at the reactive site, establishing a covalent linkage between the carboxyl group of the </a:t>
            </a:r>
            <a:r>
              <a:rPr lang="en-US" sz="1600" dirty="0" err="1"/>
              <a:t>serpin</a:t>
            </a:r>
            <a:r>
              <a:rPr lang="en-US" sz="1600" dirty="0"/>
              <a:t> reactive site and the serine hydroxyl of the protease. The resulting inactive </a:t>
            </a:r>
            <a:r>
              <a:rPr lang="en-US" sz="1600" dirty="0" err="1"/>
              <a:t>serpin</a:t>
            </a:r>
            <a:r>
              <a:rPr lang="en-US" sz="1600" dirty="0"/>
              <a:t>-protease complex is highly stable. </a:t>
            </a:r>
          </a:p>
          <a:p>
            <a:pPr marL="114300" indent="0">
              <a:lnSpc>
                <a:spcPct val="150000"/>
              </a:lnSpc>
              <a:buNone/>
            </a:pPr>
            <a:endParaRPr lang="en-US" sz="1600" dirty="0" smtClean="0"/>
          </a:p>
          <a:p>
            <a:pPr marL="114300" indent="0">
              <a:lnSpc>
                <a:spcPct val="150000"/>
              </a:lnSpc>
              <a:buNone/>
            </a:pPr>
            <a:endParaRPr lang="en-US" sz="1600" dirty="0" smtClean="0"/>
          </a:p>
          <a:p>
            <a:pPr marL="114300" indent="0">
              <a:lnSpc>
                <a:spcPct val="150000"/>
              </a:lnSpc>
              <a:buNone/>
            </a:pPr>
            <a:endParaRPr lang="en-US" sz="1700" dirty="0"/>
          </a:p>
        </p:txBody>
      </p:sp>
    </p:spTree>
    <p:extLst>
      <p:ext uri="{BB962C8B-B14F-4D97-AF65-F5344CB8AC3E}">
        <p14:creationId xmlns:p14="http://schemas.microsoft.com/office/powerpoint/2010/main" val="6035441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7119" y="183316"/>
            <a:ext cx="7920081" cy="6217484"/>
          </a:xfrm>
        </p:spPr>
        <p:txBody>
          <a:bodyPr/>
          <a:lstStyle/>
          <a:p>
            <a:pPr marL="114300" indent="0">
              <a:lnSpc>
                <a:spcPct val="150000"/>
              </a:lnSpc>
              <a:buNone/>
            </a:pPr>
            <a:r>
              <a:rPr lang="en-US" b="1" dirty="0" smtClean="0"/>
              <a:t> Volume </a:t>
            </a:r>
            <a:r>
              <a:rPr lang="en-US" b="1" dirty="0"/>
              <a:t>of Distribution</a:t>
            </a:r>
            <a:r>
              <a:rPr lang="en-US" dirty="0"/>
              <a:t> </a:t>
            </a:r>
            <a:endParaRPr lang="en-US" dirty="0" smtClean="0"/>
          </a:p>
          <a:p>
            <a:pPr>
              <a:lnSpc>
                <a:spcPct val="150000"/>
              </a:lnSpc>
              <a:buFontTx/>
              <a:buChar char="•"/>
            </a:pPr>
            <a:r>
              <a:rPr lang="en-US" sz="1600" dirty="0" smtClean="0"/>
              <a:t>5632 ± </a:t>
            </a:r>
            <a:r>
              <a:rPr lang="en-US" sz="1600" dirty="0"/>
              <a:t>2006 mL [ARALAST NP</a:t>
            </a:r>
            <a:r>
              <a:rPr lang="en-US" sz="1600" dirty="0" smtClean="0"/>
              <a:t>]</a:t>
            </a:r>
          </a:p>
          <a:p>
            <a:pPr>
              <a:lnSpc>
                <a:spcPct val="150000"/>
              </a:lnSpc>
              <a:buFontTx/>
              <a:buChar char="•"/>
            </a:pPr>
            <a:r>
              <a:rPr lang="en-US" sz="1600" dirty="0" smtClean="0"/>
              <a:t>5618 ± </a:t>
            </a:r>
            <a:r>
              <a:rPr lang="en-US" sz="1600" dirty="0"/>
              <a:t>1618 mL [</a:t>
            </a:r>
            <a:r>
              <a:rPr lang="en-US" sz="1600" dirty="0" err="1"/>
              <a:t>Aralast</a:t>
            </a:r>
            <a:r>
              <a:rPr lang="en-US" sz="1600" dirty="0"/>
              <a:t>]</a:t>
            </a:r>
            <a:r>
              <a:rPr lang="en-US" sz="1600" dirty="0"/>
              <a:t> </a:t>
            </a:r>
            <a:endParaRPr lang="en-US" sz="1600" dirty="0" smtClean="0"/>
          </a:p>
          <a:p>
            <a:pPr marL="114300" indent="0">
              <a:lnSpc>
                <a:spcPct val="150000"/>
              </a:lnSpc>
              <a:buNone/>
            </a:pPr>
            <a:r>
              <a:rPr lang="en-US" b="1" dirty="0"/>
              <a:t>Clearance</a:t>
            </a:r>
            <a:r>
              <a:rPr lang="en-US" dirty="0"/>
              <a:t> </a:t>
            </a:r>
            <a:endParaRPr lang="en-US" dirty="0" smtClean="0"/>
          </a:p>
          <a:p>
            <a:pPr marL="114300" indent="0">
              <a:lnSpc>
                <a:spcPct val="150000"/>
              </a:lnSpc>
              <a:buNone/>
            </a:pPr>
            <a:r>
              <a:rPr lang="en-US" dirty="0"/>
              <a:t> </a:t>
            </a:r>
            <a:r>
              <a:rPr lang="en-US" sz="1600" dirty="0" smtClean="0"/>
              <a:t>940 </a:t>
            </a:r>
            <a:r>
              <a:rPr lang="en-US" sz="1600" dirty="0"/>
              <a:t>+/- 275 mL/day [Patients with congenital </a:t>
            </a:r>
            <a:r>
              <a:rPr lang="en-US" sz="1600" dirty="0" smtClean="0"/>
              <a:t>α±</a:t>
            </a:r>
            <a:r>
              <a:rPr lang="en-US" sz="1600" dirty="0"/>
              <a:t>1-PI deficiency with single IV infusion of </a:t>
            </a:r>
            <a:r>
              <a:rPr lang="en-US" sz="1600" dirty="0" smtClean="0"/>
              <a:t>60</a:t>
            </a:r>
            <a:r>
              <a:rPr lang="en-US" sz="1600" dirty="0"/>
              <a:t> mg/kg]</a:t>
            </a:r>
            <a:r>
              <a:rPr lang="en-US" sz="1600" dirty="0"/>
              <a:t> </a:t>
            </a:r>
            <a:endParaRPr lang="en-US" sz="1600" dirty="0" smtClean="0"/>
          </a:p>
          <a:p>
            <a:pPr marL="114300" indent="0">
              <a:lnSpc>
                <a:spcPct val="150000"/>
              </a:lnSpc>
              <a:buNone/>
            </a:pPr>
            <a:r>
              <a:rPr lang="en-US" b="1" dirty="0"/>
              <a:t>Categories</a:t>
            </a:r>
            <a:r>
              <a:rPr lang="en-US" dirty="0"/>
              <a:t> </a:t>
            </a:r>
            <a:endParaRPr lang="en-US" dirty="0" smtClean="0"/>
          </a:p>
          <a:p>
            <a:pPr marL="114300" indent="0">
              <a:lnSpc>
                <a:spcPct val="150000"/>
              </a:lnSpc>
              <a:buNone/>
            </a:pPr>
            <a:r>
              <a:rPr lang="en-US" sz="1600" dirty="0"/>
              <a:t>Serine Proteinase Inhibitors      </a:t>
            </a:r>
            <a:endParaRPr lang="en-US" sz="1600" dirty="0" smtClean="0"/>
          </a:p>
          <a:p>
            <a:pPr marL="114300" indent="0">
              <a:lnSpc>
                <a:spcPct val="150000"/>
              </a:lnSpc>
              <a:buNone/>
            </a:pPr>
            <a:r>
              <a:rPr lang="en-US" sz="1600" dirty="0" smtClean="0"/>
              <a:t>Trypsin </a:t>
            </a:r>
            <a:r>
              <a:rPr lang="en-US" sz="1600" dirty="0"/>
              <a:t>Inhibitors     </a:t>
            </a:r>
            <a:endParaRPr lang="en-US" sz="1600" dirty="0" smtClean="0"/>
          </a:p>
          <a:p>
            <a:pPr marL="114300" indent="0">
              <a:lnSpc>
                <a:spcPct val="150000"/>
              </a:lnSpc>
              <a:buNone/>
            </a:pPr>
            <a:r>
              <a:rPr lang="en-US" sz="1600" dirty="0" smtClean="0"/>
              <a:t>Enzyme </a:t>
            </a:r>
            <a:r>
              <a:rPr lang="en-US" sz="1600" dirty="0"/>
              <a:t>Replacement Agents </a:t>
            </a:r>
            <a:endParaRPr lang="en-US" sz="1600" dirty="0" smtClean="0"/>
          </a:p>
          <a:p>
            <a:pPr marL="114300" indent="0">
              <a:lnSpc>
                <a:spcPct val="150000"/>
              </a:lnSpc>
              <a:buNone/>
            </a:pPr>
            <a:r>
              <a:rPr lang="en-US" b="1" dirty="0" smtClean="0"/>
              <a:t>Affected </a:t>
            </a:r>
            <a:r>
              <a:rPr lang="en-US" b="1" dirty="0"/>
              <a:t>Organism</a:t>
            </a:r>
            <a:r>
              <a:rPr lang="en-US" dirty="0"/>
              <a:t> </a:t>
            </a:r>
            <a:endParaRPr lang="en-US" dirty="0" smtClean="0"/>
          </a:p>
          <a:p>
            <a:pPr marL="114300" indent="0">
              <a:lnSpc>
                <a:spcPct val="150000"/>
              </a:lnSpc>
              <a:buNone/>
            </a:pPr>
            <a:r>
              <a:rPr lang="en-US" sz="1600" dirty="0"/>
              <a:t>Humans and other mammals</a:t>
            </a:r>
            <a:r>
              <a:rPr lang="en-US" sz="1600" dirty="0"/>
              <a:t> </a:t>
            </a:r>
          </a:p>
        </p:txBody>
      </p:sp>
    </p:spTree>
    <p:extLst>
      <p:ext uri="{BB962C8B-B14F-4D97-AF65-F5344CB8AC3E}">
        <p14:creationId xmlns:p14="http://schemas.microsoft.com/office/powerpoint/2010/main" val="40394592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8772" y="301163"/>
            <a:ext cx="7828428" cy="6099637"/>
          </a:xfrm>
        </p:spPr>
        <p:txBody>
          <a:bodyPr/>
          <a:lstStyle/>
          <a:p>
            <a:pPr marL="114300" indent="0">
              <a:buNone/>
            </a:pPr>
            <a:r>
              <a:rPr lang="en-US" b="1" dirty="0" smtClean="0"/>
              <a:t>Sequence</a:t>
            </a:r>
            <a:r>
              <a:rPr lang="en-US" dirty="0" smtClean="0"/>
              <a:t> </a:t>
            </a:r>
          </a:p>
          <a:p>
            <a:pPr>
              <a:lnSpc>
                <a:spcPct val="150000"/>
              </a:lnSpc>
            </a:pPr>
            <a:r>
              <a:rPr lang="en-US" sz="1600" dirty="0" smtClean="0"/>
              <a:t>EDPQGDAAQKTDTSHHDQDHPTFNKITPNLAEFAFSLYRQLAHQSNSTNIFFSPVSIATAFAMLSLGTKADTHDEILEGLNFNLTEIPEAQIHEGFQELLRTLNQPDSQLQLTTGNGLFLSEGLKLVDKFLEDVKKLYHSEAFTVNFGDTEEAKKQINDYVEKGTQGKIVDLVKELDRDTVFALVNYIFFKGKWERPFEVKDTEEEDFHVDQVTTVKVPMMKRLGMFNIQHCKKLSSWVLLMKYLGNATAIFFLPDEGKLQHLENELTHDIITKFLENEDRRSASLHLPKLSITGTYDLKSVLGQLGITKVFSNGADLSGVTEEAPLKLSKAVHKAVLTIDEKGTEAAGAMFLEAIPMSIPPEVKFNKPFVFLMIEQNTKSPLFMGKVVNPTQK </a:t>
            </a:r>
          </a:p>
          <a:p>
            <a:pPr marL="114300" indent="0">
              <a:lnSpc>
                <a:spcPct val="150000"/>
              </a:lnSpc>
              <a:buNone/>
            </a:pPr>
            <a:r>
              <a:rPr lang="en-US" b="1" dirty="0" smtClean="0"/>
              <a:t>Targets</a:t>
            </a:r>
            <a:r>
              <a:rPr lang="en-US" dirty="0" smtClean="0"/>
              <a:t> </a:t>
            </a:r>
          </a:p>
          <a:p>
            <a:pPr marL="114300" indent="0">
              <a:lnSpc>
                <a:spcPct val="150000"/>
              </a:lnSpc>
              <a:buNone/>
            </a:pPr>
            <a:r>
              <a:rPr lang="en-US" sz="1600" dirty="0"/>
              <a:t>Neutrophil </a:t>
            </a:r>
            <a:r>
              <a:rPr lang="en-US" sz="1600" dirty="0" err="1"/>
              <a:t>elastase</a:t>
            </a:r>
            <a:r>
              <a:rPr lang="en-US" sz="1600" dirty="0"/>
              <a:t> </a:t>
            </a:r>
          </a:p>
        </p:txBody>
      </p:sp>
    </p:spTree>
    <p:extLst>
      <p:ext uri="{BB962C8B-B14F-4D97-AF65-F5344CB8AC3E}">
        <p14:creationId xmlns:p14="http://schemas.microsoft.com/office/powerpoint/2010/main" val="21520271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6399" y="235693"/>
            <a:ext cx="7880801" cy="6165107"/>
          </a:xfrm>
        </p:spPr>
        <p:txBody>
          <a:bodyPr/>
          <a:lstStyle/>
          <a:p>
            <a:pPr marL="114300" indent="0">
              <a:buNone/>
            </a:pPr>
            <a:r>
              <a:rPr lang="en-US" b="1" dirty="0"/>
              <a:t>Brands</a:t>
            </a:r>
            <a:r>
              <a:rPr lang="en-US" dirty="0"/>
              <a:t> </a:t>
            </a:r>
            <a:r>
              <a:rPr lang="en-US" dirty="0" smtClean="0"/>
              <a:t>:  </a:t>
            </a:r>
            <a:r>
              <a:rPr lang="en-US" sz="1600" dirty="0" err="1"/>
              <a:t>Aralast</a:t>
            </a:r>
            <a:r>
              <a:rPr lang="en-US" sz="1600" dirty="0"/>
              <a:t> </a:t>
            </a:r>
            <a:endParaRPr lang="en-US" sz="1600" dirty="0" smtClean="0"/>
          </a:p>
          <a:p>
            <a:pPr marL="114300" indent="0">
              <a:buNone/>
            </a:pPr>
            <a:r>
              <a:rPr lang="en-US" b="1" dirty="0"/>
              <a:t>Company</a:t>
            </a:r>
            <a:r>
              <a:rPr lang="en-US" dirty="0"/>
              <a:t> </a:t>
            </a:r>
            <a:r>
              <a:rPr lang="en-US" dirty="0" smtClean="0"/>
              <a:t>:  </a:t>
            </a:r>
            <a:r>
              <a:rPr lang="en-US" sz="1600" dirty="0"/>
              <a:t>Baxter</a:t>
            </a:r>
            <a:r>
              <a:rPr lang="en-US" sz="1600" dirty="0"/>
              <a:t> </a:t>
            </a:r>
            <a:endParaRPr lang="en-US" sz="1600" dirty="0" smtClean="0"/>
          </a:p>
          <a:p>
            <a:pPr marL="114300" indent="0">
              <a:buNone/>
            </a:pPr>
            <a:r>
              <a:rPr lang="en-US" b="1" dirty="0" smtClean="0"/>
              <a:t>Description: </a:t>
            </a:r>
            <a:r>
              <a:rPr lang="en-US" dirty="0" smtClean="0"/>
              <a:t>   </a:t>
            </a:r>
            <a:r>
              <a:rPr lang="en-US" sz="1600" dirty="0"/>
              <a:t>ARALAST is an Alpha-1 proteinase inhibitor. ARALAST contains approximately 67% Alpha-PI with the C-T-terminal lysine truncation.</a:t>
            </a:r>
            <a:r>
              <a:rPr lang="en-US" sz="1600" dirty="0"/>
              <a:t> </a:t>
            </a:r>
            <a:endParaRPr lang="en-US" sz="1600" dirty="0" smtClean="0"/>
          </a:p>
          <a:p>
            <a:pPr marL="114300" indent="0">
              <a:buNone/>
            </a:pPr>
            <a:r>
              <a:rPr lang="en-US" b="1" dirty="0"/>
              <a:t>Used For/Prescribed for</a:t>
            </a:r>
            <a:r>
              <a:rPr lang="en-US" dirty="0"/>
              <a:t> </a:t>
            </a:r>
            <a:r>
              <a:rPr lang="en-US" sz="1600" dirty="0" smtClean="0"/>
              <a:t>:  </a:t>
            </a:r>
            <a:r>
              <a:rPr lang="en-US" sz="1600" dirty="0"/>
              <a:t>It is used to treat lung problems (emphysema) caused by a certain inherited disease (alpha-1-proteinase inhibitor deficiency). In people with this condition, lung damage is caused by </a:t>
            </a:r>
            <a:r>
              <a:rPr lang="en-US" sz="1600" dirty="0" err="1"/>
              <a:t>elastase</a:t>
            </a:r>
            <a:r>
              <a:rPr lang="en-US" sz="1600" dirty="0"/>
              <a:t>, a natural substance that the body needs to kill bacteria in the lungs. Normally, a protein (alpha-1-proteinase inhibitor) stops </a:t>
            </a:r>
            <a:r>
              <a:rPr lang="en-US" sz="1600" dirty="0" err="1"/>
              <a:t>elastase</a:t>
            </a:r>
            <a:r>
              <a:rPr lang="en-US" sz="1600" dirty="0"/>
              <a:t> from working when it is no longer needed. However, in people who do not make enough of this protein, </a:t>
            </a:r>
            <a:r>
              <a:rPr lang="en-US" sz="1600" dirty="0" err="1"/>
              <a:t>elastase</a:t>
            </a:r>
            <a:r>
              <a:rPr lang="en-US" sz="1600" dirty="0"/>
              <a:t> does not stop working and damages the lungs. This medication replaces the missing alpha-1-proteinase inhibitor and helps to prevent further lung damage</a:t>
            </a:r>
            <a:r>
              <a:rPr lang="en-US" sz="1600" dirty="0" smtClean="0"/>
              <a:t>.</a:t>
            </a:r>
            <a:r>
              <a:rPr lang="en-US" sz="1600" b="1" dirty="0"/>
              <a:t> </a:t>
            </a:r>
            <a:endParaRPr lang="en-US" sz="1600" b="1" dirty="0" smtClean="0"/>
          </a:p>
          <a:p>
            <a:pPr marL="114300" indent="0">
              <a:buNone/>
            </a:pPr>
            <a:r>
              <a:rPr lang="en-US" b="1" dirty="0" smtClean="0"/>
              <a:t>Formulation</a:t>
            </a:r>
            <a:r>
              <a:rPr lang="en-US" dirty="0" smtClean="0"/>
              <a:t> </a:t>
            </a:r>
            <a:r>
              <a:rPr lang="en-US" dirty="0"/>
              <a:t>: </a:t>
            </a:r>
            <a:r>
              <a:rPr lang="en-US" sz="1600" dirty="0"/>
              <a:t>ARALAST NP is available as a lyophilized powder in single dose vials containing 0.5 gram or 1 gram of functional Alpha 1 -</a:t>
            </a:r>
            <a:r>
              <a:rPr lang="en-US" sz="1600" dirty="0" err="1"/>
              <a:t>Protenase</a:t>
            </a:r>
            <a:r>
              <a:rPr lang="en-US" sz="1600" dirty="0"/>
              <a:t> inhibitor </a:t>
            </a:r>
          </a:p>
          <a:p>
            <a:pPr marL="114300" indent="0">
              <a:buNone/>
            </a:pPr>
            <a:r>
              <a:rPr lang="en-US" b="1" dirty="0" smtClean="0"/>
              <a:t>Form</a:t>
            </a:r>
            <a:r>
              <a:rPr lang="en-US" dirty="0" smtClean="0"/>
              <a:t> :  </a:t>
            </a:r>
            <a:r>
              <a:rPr lang="en-US" sz="1600" dirty="0" smtClean="0"/>
              <a:t>lyophilized </a:t>
            </a:r>
            <a:r>
              <a:rPr lang="en-US" sz="1600" dirty="0"/>
              <a:t>powder </a:t>
            </a:r>
          </a:p>
          <a:p>
            <a:pPr marL="114300" indent="0">
              <a:buNone/>
            </a:pPr>
            <a:r>
              <a:rPr lang="en-US" b="1" dirty="0"/>
              <a:t>Route of administration</a:t>
            </a:r>
            <a:r>
              <a:rPr lang="en-US" dirty="0"/>
              <a:t> </a:t>
            </a:r>
            <a:r>
              <a:rPr lang="en-US" sz="1600" dirty="0"/>
              <a:t>:  intravenous infusion </a:t>
            </a:r>
          </a:p>
          <a:p>
            <a:pPr marL="114300" indent="0">
              <a:buNone/>
            </a:pPr>
            <a:r>
              <a:rPr lang="en-US" sz="1600" dirty="0" smtClean="0"/>
              <a:t> </a:t>
            </a:r>
            <a:endParaRPr lang="en-US" sz="1600" dirty="0"/>
          </a:p>
        </p:txBody>
      </p:sp>
    </p:spTree>
    <p:extLst>
      <p:ext uri="{BB962C8B-B14F-4D97-AF65-F5344CB8AC3E}">
        <p14:creationId xmlns:p14="http://schemas.microsoft.com/office/powerpoint/2010/main" val="25752714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4026" y="549949"/>
            <a:ext cx="7933174" cy="5850851"/>
          </a:xfrm>
        </p:spPr>
        <p:txBody>
          <a:bodyPr>
            <a:normAutofit/>
          </a:bodyPr>
          <a:lstStyle/>
          <a:p>
            <a:pPr marL="114300" indent="0">
              <a:buNone/>
            </a:pPr>
            <a:r>
              <a:rPr lang="en-US" b="1" dirty="0" smtClean="0"/>
              <a:t>Dosage :  </a:t>
            </a:r>
            <a:r>
              <a:rPr lang="en-US" sz="1600" dirty="0"/>
              <a:t>Recommended dose is 60 mg/kg of body weight, administered once in a week.</a:t>
            </a:r>
            <a:r>
              <a:rPr lang="en-US" sz="1600" dirty="0"/>
              <a:t> </a:t>
            </a:r>
            <a:endParaRPr lang="en-US" sz="1600" b="1" dirty="0" smtClean="0"/>
          </a:p>
          <a:p>
            <a:pPr marL="114300" indent="0">
              <a:buNone/>
            </a:pPr>
            <a:r>
              <a:rPr lang="en-US" b="1" dirty="0"/>
              <a:t>Contraindication</a:t>
            </a:r>
            <a:r>
              <a:rPr lang="en-US" dirty="0"/>
              <a:t> </a:t>
            </a:r>
            <a:r>
              <a:rPr lang="en-US" dirty="0" smtClean="0"/>
              <a:t>: </a:t>
            </a:r>
            <a:r>
              <a:rPr lang="en-US" sz="1600" dirty="0"/>
              <a:t>ARALAST NP is contraindicated in immunoglobulin A (IgA) deficient patients with antibodies against IgA, due to the risk of severe hypersensitivity</a:t>
            </a:r>
            <a:r>
              <a:rPr lang="en-US" sz="1600" dirty="0"/>
              <a:t> </a:t>
            </a:r>
            <a:endParaRPr lang="en-US" sz="1600" dirty="0" smtClean="0"/>
          </a:p>
          <a:p>
            <a:pPr marL="114300" indent="0">
              <a:buNone/>
            </a:pPr>
            <a:r>
              <a:rPr lang="en-US" b="1" dirty="0"/>
              <a:t>Side effects</a:t>
            </a:r>
            <a:r>
              <a:rPr lang="en-US" dirty="0"/>
              <a:t> </a:t>
            </a:r>
            <a:r>
              <a:rPr lang="en-US" dirty="0" smtClean="0"/>
              <a:t>: </a:t>
            </a:r>
            <a:r>
              <a:rPr lang="en-US" sz="1700" dirty="0"/>
              <a:t>serious side effect such as</a:t>
            </a:r>
            <a:r>
              <a:rPr lang="en-US" sz="1700" dirty="0" smtClean="0"/>
              <a:t>:</a:t>
            </a:r>
            <a:endParaRPr lang="en-US" sz="1700" dirty="0"/>
          </a:p>
          <a:p>
            <a:pPr marL="114300" indent="0">
              <a:buNone/>
            </a:pPr>
            <a:r>
              <a:rPr lang="en-US" sz="1700" dirty="0" smtClean="0"/>
              <a:t> </a:t>
            </a:r>
            <a:r>
              <a:rPr lang="en-US" sz="1700" dirty="0"/>
              <a:t>fever, chills, body aches, flu symptoms, sores in your mouth and throat</a:t>
            </a:r>
            <a:r>
              <a:rPr lang="en-US" sz="1700" dirty="0" smtClean="0"/>
              <a:t>;\</a:t>
            </a:r>
            <a:endParaRPr lang="en-US" sz="1700" dirty="0"/>
          </a:p>
          <a:p>
            <a:pPr marL="114300" indent="0">
              <a:buNone/>
            </a:pPr>
            <a:r>
              <a:rPr lang="en-US" sz="1700" dirty="0" smtClean="0"/>
              <a:t>pain </a:t>
            </a:r>
            <a:r>
              <a:rPr lang="en-US" sz="1700" dirty="0"/>
              <a:t>or burning when you urinate;</a:t>
            </a:r>
            <a:br>
              <a:rPr lang="en-US" sz="1700" dirty="0"/>
            </a:br>
            <a:r>
              <a:rPr lang="en-US" sz="1700" dirty="0" smtClean="0"/>
              <a:t>wheezing</a:t>
            </a:r>
            <a:r>
              <a:rPr lang="en-US" sz="1700" dirty="0"/>
              <a:t>, chest pain or tightness, trouble breathing; or</a:t>
            </a:r>
            <a:br>
              <a:rPr lang="en-US" sz="1700" dirty="0"/>
            </a:br>
            <a:r>
              <a:rPr lang="en-US" sz="1700" dirty="0" smtClean="0"/>
              <a:t> </a:t>
            </a:r>
            <a:r>
              <a:rPr lang="en-US" sz="1700" dirty="0"/>
              <a:t>vision changes.</a:t>
            </a:r>
            <a:br>
              <a:rPr lang="en-US" sz="1700" dirty="0"/>
            </a:br>
            <a:r>
              <a:rPr lang="en-US" sz="1700" dirty="0" smtClean="0"/>
              <a:t>Less </a:t>
            </a:r>
            <a:r>
              <a:rPr lang="en-US" sz="1700" dirty="0"/>
              <a:t>serious side effects may include:</a:t>
            </a:r>
            <a:br>
              <a:rPr lang="en-US" sz="1700" dirty="0"/>
            </a:br>
            <a:r>
              <a:rPr lang="en-US" sz="1700" dirty="0" smtClean="0"/>
              <a:t>nausea</a:t>
            </a:r>
            <a:r>
              <a:rPr lang="en-US" sz="1700" dirty="0"/>
              <a:t>, bloating;</a:t>
            </a:r>
            <a:br>
              <a:rPr lang="en-US" sz="1700" dirty="0"/>
            </a:br>
            <a:r>
              <a:rPr lang="en-US" sz="1700" dirty="0" smtClean="0"/>
              <a:t>headache</a:t>
            </a:r>
            <a:r>
              <a:rPr lang="en-US" sz="1700" dirty="0"/>
              <a:t>, dizziness, drowsiness;</a:t>
            </a:r>
            <a:br>
              <a:rPr lang="en-US" sz="1700" dirty="0"/>
            </a:br>
            <a:r>
              <a:rPr lang="en-US" sz="1700" dirty="0"/>
              <a:t>f</a:t>
            </a:r>
            <a:r>
              <a:rPr lang="en-US" sz="1700" dirty="0" smtClean="0"/>
              <a:t>eeling </a:t>
            </a:r>
            <a:r>
              <a:rPr lang="en-US" sz="1700" dirty="0"/>
              <a:t>tired;</a:t>
            </a:r>
            <a:br>
              <a:rPr lang="en-US" sz="1700" dirty="0"/>
            </a:br>
            <a:r>
              <a:rPr lang="en-US" sz="1700" dirty="0" smtClean="0"/>
              <a:t>back </a:t>
            </a:r>
            <a:r>
              <a:rPr lang="en-US" sz="1700" dirty="0"/>
              <a:t>pain, joint or muscle pain;</a:t>
            </a:r>
            <a:br>
              <a:rPr lang="en-US" sz="1700" dirty="0"/>
            </a:br>
            <a:r>
              <a:rPr lang="en-US" sz="1700" dirty="0" smtClean="0"/>
              <a:t>swelling </a:t>
            </a:r>
            <a:r>
              <a:rPr lang="en-US" sz="1700" dirty="0"/>
              <a:t>in your hands or feet;</a:t>
            </a:r>
            <a:br>
              <a:rPr lang="en-US" sz="1700" dirty="0"/>
            </a:br>
            <a:r>
              <a:rPr lang="en-US" sz="1700" dirty="0" smtClean="0"/>
              <a:t>flushing </a:t>
            </a:r>
            <a:r>
              <a:rPr lang="en-US" sz="1700" dirty="0"/>
              <a:t>(warmth, redness, or tingly feeling);</a:t>
            </a:r>
            <a:br>
              <a:rPr lang="en-US" sz="1700" dirty="0"/>
            </a:br>
            <a:r>
              <a:rPr lang="en-US" sz="1700" dirty="0" smtClean="0"/>
              <a:t>cold </a:t>
            </a:r>
            <a:r>
              <a:rPr lang="en-US" sz="1700" dirty="0"/>
              <a:t>symptoms such as stuffy nose, sneezing, sore throat, cough; or</a:t>
            </a:r>
            <a:br>
              <a:rPr lang="en-US" sz="1700" dirty="0"/>
            </a:br>
            <a:r>
              <a:rPr lang="en-US" sz="1700" dirty="0" smtClean="0"/>
              <a:t>mild </a:t>
            </a:r>
            <a:r>
              <a:rPr lang="en-US" sz="1700" dirty="0"/>
              <a:t>itching.</a:t>
            </a:r>
            <a:br>
              <a:rPr lang="en-US" sz="1700" dirty="0"/>
            </a:br>
            <a:endParaRPr lang="en-US" sz="1700" dirty="0" smtClean="0"/>
          </a:p>
          <a:p>
            <a:pPr marL="114300" indent="0">
              <a:buNone/>
            </a:pPr>
            <a:endParaRPr lang="en-US" dirty="0"/>
          </a:p>
        </p:txBody>
      </p:sp>
    </p:spTree>
    <p:extLst>
      <p:ext uri="{BB962C8B-B14F-4D97-AF65-F5344CB8AC3E}">
        <p14:creationId xmlns:p14="http://schemas.microsoft.com/office/powerpoint/2010/main" val="32221364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6399" y="235693"/>
            <a:ext cx="7880801" cy="6363700"/>
          </a:xfrm>
        </p:spPr>
        <p:txBody>
          <a:bodyPr>
            <a:normAutofit lnSpcReduction="10000"/>
          </a:bodyPr>
          <a:lstStyle/>
          <a:p>
            <a:pPr marL="114300" indent="0">
              <a:buNone/>
            </a:pPr>
            <a:r>
              <a:rPr lang="en-US" b="1" dirty="0"/>
              <a:t>Brands</a:t>
            </a:r>
            <a:r>
              <a:rPr lang="en-US" dirty="0"/>
              <a:t> </a:t>
            </a:r>
            <a:r>
              <a:rPr lang="en-US" sz="1600" dirty="0" smtClean="0"/>
              <a:t>: </a:t>
            </a:r>
            <a:r>
              <a:rPr lang="en-US" sz="1600" dirty="0" err="1"/>
              <a:t>Prolastin</a:t>
            </a:r>
            <a:r>
              <a:rPr lang="en-US" sz="1600" dirty="0"/>
              <a:t> </a:t>
            </a:r>
            <a:endParaRPr lang="en-US" sz="1600" dirty="0" smtClean="0"/>
          </a:p>
          <a:p>
            <a:pPr marL="114300" indent="0">
              <a:buNone/>
            </a:pPr>
            <a:r>
              <a:rPr lang="en-US" b="1" dirty="0"/>
              <a:t>Company</a:t>
            </a:r>
            <a:r>
              <a:rPr lang="en-US" dirty="0"/>
              <a:t> </a:t>
            </a:r>
            <a:r>
              <a:rPr lang="en-US" dirty="0" smtClean="0"/>
              <a:t>: </a:t>
            </a:r>
            <a:r>
              <a:rPr lang="en-US" sz="1600" dirty="0" err="1"/>
              <a:t>Talecris</a:t>
            </a:r>
            <a:r>
              <a:rPr lang="en-US" sz="1600" dirty="0"/>
              <a:t> </a:t>
            </a:r>
            <a:r>
              <a:rPr lang="en-US" sz="1600" dirty="0" err="1"/>
              <a:t>Biotherapeutics</a:t>
            </a:r>
            <a:r>
              <a:rPr lang="en-US" sz="1600" dirty="0"/>
              <a:t> C formerly Bayer</a:t>
            </a:r>
            <a:r>
              <a:rPr lang="en-US" sz="1600" dirty="0"/>
              <a:t> </a:t>
            </a:r>
            <a:endParaRPr lang="en-US" sz="1600" dirty="0" smtClean="0"/>
          </a:p>
          <a:p>
            <a:pPr marL="114300" indent="0">
              <a:buNone/>
            </a:pPr>
            <a:r>
              <a:rPr lang="en-US" b="1" dirty="0" smtClean="0"/>
              <a:t>Description: </a:t>
            </a:r>
            <a:r>
              <a:rPr lang="en-US" dirty="0" smtClean="0"/>
              <a:t>  </a:t>
            </a:r>
            <a:r>
              <a:rPr lang="en-US" sz="1600" dirty="0" err="1"/>
              <a:t>Prolastin</a:t>
            </a:r>
            <a:r>
              <a:rPr lang="en-US" sz="1600" dirty="0"/>
              <a:t> (alpha) is a sterile, stable, lyophilized preparation of purified human Alpha1-Proteinase Inhibitor (alpha1-PI), also known as alpha1-antitrypsin. </a:t>
            </a:r>
            <a:r>
              <a:rPr lang="en-US" sz="1600" dirty="0" err="1"/>
              <a:t>Prolastin</a:t>
            </a:r>
            <a:r>
              <a:rPr lang="en-US" sz="1600" dirty="0"/>
              <a:t> (alpha) is prepared from pooled human plasma of normal donors by modification and refinements of the cold ethanol method of Cohn. Part of the fractionation may be performed by another licensed manufacturer. In order to reduce the potential risk of transmission of infectious agents, </a:t>
            </a:r>
            <a:r>
              <a:rPr lang="en-US" sz="1600" dirty="0" err="1"/>
              <a:t>Prolastin</a:t>
            </a:r>
            <a:r>
              <a:rPr lang="en-US" sz="1600" dirty="0"/>
              <a:t> (alpha) has been heat-treated in solution at 60±0.5°C for not less than 10 hours. However, no procedure has been found to be totally effective in removing viral infectivity from plasma fractionation products. </a:t>
            </a:r>
            <a:endParaRPr lang="en-US" sz="1600" dirty="0" smtClean="0"/>
          </a:p>
          <a:p>
            <a:pPr marL="114300" indent="0">
              <a:buNone/>
            </a:pPr>
            <a:r>
              <a:rPr lang="en-US" b="1" dirty="0"/>
              <a:t>Used For/Prescribed for</a:t>
            </a:r>
            <a:r>
              <a:rPr lang="en-US" dirty="0"/>
              <a:t> </a:t>
            </a:r>
            <a:r>
              <a:rPr lang="en-US" sz="1600" dirty="0" smtClean="0"/>
              <a:t>: </a:t>
            </a:r>
            <a:r>
              <a:rPr lang="en-US" sz="1600" dirty="0"/>
              <a:t>It is used to treat alpha 1-antitrypsin deficiency in people who have symptoms of emphysema.</a:t>
            </a:r>
            <a:r>
              <a:rPr lang="en-US" sz="1600" dirty="0"/>
              <a:t> </a:t>
            </a:r>
            <a:endParaRPr lang="en-US" sz="1600" dirty="0" smtClean="0"/>
          </a:p>
          <a:p>
            <a:pPr marL="114300" indent="0">
              <a:buNone/>
            </a:pPr>
            <a:r>
              <a:rPr lang="en-US" b="1" dirty="0"/>
              <a:t>Formulation</a:t>
            </a:r>
            <a:r>
              <a:rPr lang="en-US" dirty="0"/>
              <a:t> </a:t>
            </a:r>
            <a:r>
              <a:rPr lang="en-US" dirty="0" smtClean="0"/>
              <a:t>:  </a:t>
            </a:r>
            <a:r>
              <a:rPr lang="en-US" sz="1600" dirty="0"/>
              <a:t>The specific activity of </a:t>
            </a:r>
            <a:r>
              <a:rPr lang="en-US" sz="1600" dirty="0" err="1"/>
              <a:t>Prolastin</a:t>
            </a:r>
            <a:r>
              <a:rPr lang="en-US" sz="1600" dirty="0"/>
              <a:t> is ≥ 0.35 mg functional alpha1-PI/mg protein and when reconstituted as directed, the concentration of alpha1-PI is ≥ 20 mg/</a:t>
            </a:r>
            <a:r>
              <a:rPr lang="en-US" sz="1600" dirty="0" err="1"/>
              <a:t>mL.</a:t>
            </a:r>
            <a:r>
              <a:rPr lang="en-US" sz="1600" dirty="0"/>
              <a:t> When reconstituted, </a:t>
            </a:r>
            <a:r>
              <a:rPr lang="en-US" sz="1600" dirty="0" err="1"/>
              <a:t>Prolastin</a:t>
            </a:r>
            <a:r>
              <a:rPr lang="en-US" sz="1600" dirty="0"/>
              <a:t> (alpha) has a pH of 6.6–7.4, a sodium content of 100–210 </a:t>
            </a:r>
            <a:r>
              <a:rPr lang="en-US" sz="1600" dirty="0" err="1"/>
              <a:t>mEq</a:t>
            </a:r>
            <a:r>
              <a:rPr lang="en-US" sz="1600" dirty="0"/>
              <a:t>/L, a chloride content of 60–180 </a:t>
            </a:r>
            <a:r>
              <a:rPr lang="en-US" sz="1600" dirty="0" err="1"/>
              <a:t>mEq</a:t>
            </a:r>
            <a:r>
              <a:rPr lang="en-US" sz="1600" dirty="0"/>
              <a:t>/L, a sodium phosphate content of 0.015–0.025 M, a polyethylene glycol content of not more than (NMT) 5 ppm, and NMT 0.1% sucrose. </a:t>
            </a:r>
            <a:r>
              <a:rPr lang="en-US" sz="1600" dirty="0" err="1"/>
              <a:t>Prolastin</a:t>
            </a:r>
            <a:r>
              <a:rPr lang="en-US" sz="1600" dirty="0"/>
              <a:t> (alpha) contains small amounts of other plasma proteins including alpha2-plasmin inhibitor, alpha1- </a:t>
            </a:r>
            <a:r>
              <a:rPr lang="en-US" sz="1600" dirty="0" err="1"/>
              <a:t>antichymotrypsin</a:t>
            </a:r>
            <a:r>
              <a:rPr lang="en-US" sz="1600" dirty="0"/>
              <a:t>, C1-esterase inhibitor, </a:t>
            </a:r>
            <a:r>
              <a:rPr lang="en-US" sz="1600" dirty="0" err="1"/>
              <a:t>haptoglobin</a:t>
            </a:r>
            <a:r>
              <a:rPr lang="en-US" sz="1600" dirty="0"/>
              <a:t>, </a:t>
            </a:r>
            <a:r>
              <a:rPr lang="en-US" sz="1600" dirty="0" err="1"/>
              <a:t>antithrombinIII</a:t>
            </a:r>
            <a:r>
              <a:rPr lang="en-US" sz="1600" dirty="0"/>
              <a:t>, alpha1-lipoprotein, albumin, and IgA. Each vial of </a:t>
            </a:r>
            <a:r>
              <a:rPr lang="en-US" sz="1600" dirty="0" err="1"/>
              <a:t>Prolastin</a:t>
            </a:r>
            <a:r>
              <a:rPr lang="en-US" sz="1600" dirty="0"/>
              <a:t> (alpha) contains the labeled amount of functionally active alpha1-PI in milligrams per vial (mg/vial), as determined by capacity to neutralize porcine pancreatic </a:t>
            </a:r>
            <a:r>
              <a:rPr lang="en-US" sz="1600" dirty="0" err="1"/>
              <a:t>elastase</a:t>
            </a:r>
            <a:r>
              <a:rPr lang="en-US" sz="1600" dirty="0"/>
              <a:t>. </a:t>
            </a:r>
            <a:r>
              <a:rPr lang="en-US" sz="1600" dirty="0" err="1"/>
              <a:t>Prolastin</a:t>
            </a:r>
            <a:r>
              <a:rPr lang="en-US" sz="1600" dirty="0"/>
              <a:t> (alpha) contains no preservative.</a:t>
            </a:r>
            <a:r>
              <a:rPr lang="en-US" sz="1600" dirty="0"/>
              <a:t> </a:t>
            </a:r>
          </a:p>
          <a:p>
            <a:pPr marL="114300" indent="0">
              <a:buNone/>
            </a:pPr>
            <a:endParaRPr lang="en-US" dirty="0"/>
          </a:p>
          <a:p>
            <a:pPr marL="114300" indent="0">
              <a:buNone/>
            </a:pPr>
            <a:endParaRPr lang="en-US" sz="1600" dirty="0" smtClean="0"/>
          </a:p>
          <a:p>
            <a:pPr marL="114300" indent="0">
              <a:buNone/>
            </a:pPr>
            <a:endParaRPr lang="en-US" sz="1600" dirty="0"/>
          </a:p>
        </p:txBody>
      </p:sp>
    </p:spTree>
    <p:extLst>
      <p:ext uri="{BB962C8B-B14F-4D97-AF65-F5344CB8AC3E}">
        <p14:creationId xmlns:p14="http://schemas.microsoft.com/office/powerpoint/2010/main" val="27441179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4026" y="327352"/>
            <a:ext cx="7933174" cy="6285136"/>
          </a:xfrm>
        </p:spPr>
        <p:txBody>
          <a:bodyPr>
            <a:normAutofit fontScale="92500" lnSpcReduction="10000"/>
          </a:bodyPr>
          <a:lstStyle/>
          <a:p>
            <a:pPr marL="114300" indent="0">
              <a:buNone/>
            </a:pPr>
            <a:r>
              <a:rPr lang="en-US" b="1" dirty="0" smtClean="0"/>
              <a:t>Form</a:t>
            </a:r>
            <a:r>
              <a:rPr lang="en-US" dirty="0" smtClean="0"/>
              <a:t> : </a:t>
            </a:r>
            <a:r>
              <a:rPr lang="en-US" sz="1700" dirty="0"/>
              <a:t>lyophilized powder</a:t>
            </a:r>
            <a:r>
              <a:rPr lang="en-US" sz="1700" dirty="0"/>
              <a:t> </a:t>
            </a:r>
            <a:endParaRPr lang="en-US" sz="1700" dirty="0" smtClean="0"/>
          </a:p>
          <a:p>
            <a:pPr marL="114300" indent="0">
              <a:buNone/>
            </a:pPr>
            <a:r>
              <a:rPr lang="en-US" b="1" dirty="0"/>
              <a:t>Route of administration</a:t>
            </a:r>
            <a:r>
              <a:rPr lang="en-US" dirty="0"/>
              <a:t> </a:t>
            </a:r>
            <a:r>
              <a:rPr lang="en-US" sz="1700" dirty="0" smtClean="0"/>
              <a:t>:  </a:t>
            </a:r>
            <a:r>
              <a:rPr lang="en-US" sz="1700" dirty="0"/>
              <a:t>intravenous infusion</a:t>
            </a:r>
            <a:r>
              <a:rPr lang="en-US" sz="1700" dirty="0"/>
              <a:t> </a:t>
            </a:r>
            <a:endParaRPr lang="en-US" sz="1700" dirty="0" smtClean="0"/>
          </a:p>
          <a:p>
            <a:pPr marL="114300" indent="0">
              <a:buNone/>
            </a:pPr>
            <a:r>
              <a:rPr lang="en-US" b="1" dirty="0"/>
              <a:t>Dosage </a:t>
            </a:r>
            <a:r>
              <a:rPr lang="en-US" b="1" dirty="0" smtClean="0"/>
              <a:t>: </a:t>
            </a:r>
            <a:r>
              <a:rPr lang="en-US" sz="1700" dirty="0" err="1" smtClean="0"/>
              <a:t>Prolastin</a:t>
            </a:r>
            <a:r>
              <a:rPr lang="en-US" sz="1700" dirty="0" smtClean="0"/>
              <a:t> </a:t>
            </a:r>
            <a:r>
              <a:rPr lang="en-US" sz="1700" dirty="0"/>
              <a:t>(alpha) may be given at a rate of 0.08 mL/kg/min or greater and must be administered intravenously. The recommended dosage of 60 mg/kg takes approximately 30 minutes to infuse.</a:t>
            </a:r>
            <a:r>
              <a:rPr lang="en-US" sz="1700" dirty="0"/>
              <a:t> </a:t>
            </a:r>
            <a:endParaRPr lang="en-US" sz="1700" b="1" dirty="0" smtClean="0"/>
          </a:p>
          <a:p>
            <a:pPr marL="114300" indent="0">
              <a:buNone/>
            </a:pPr>
            <a:r>
              <a:rPr lang="en-US" b="1" dirty="0"/>
              <a:t>Contraindication</a:t>
            </a:r>
            <a:r>
              <a:rPr lang="en-US" dirty="0"/>
              <a:t> </a:t>
            </a:r>
            <a:r>
              <a:rPr lang="en-US" sz="1600" dirty="0" smtClean="0"/>
              <a:t>: </a:t>
            </a:r>
            <a:r>
              <a:rPr lang="en-US" sz="1700" dirty="0"/>
              <a:t>Individuals with selective IgA deficiencies who have known antibody against IgA (anti-IgA antibody) should not receive Alpha1-Proteinase Inhibitor (Human), </a:t>
            </a:r>
            <a:r>
              <a:rPr lang="en-US" sz="1700" dirty="0" err="1"/>
              <a:t>Prolastin</a:t>
            </a:r>
            <a:r>
              <a:rPr lang="en-US" sz="1700" dirty="0"/>
              <a:t> (alpha) , since these patients may experience severe reactions, including anaphylaxis, to IgA which may be present.</a:t>
            </a:r>
            <a:r>
              <a:rPr lang="en-US" sz="1700" dirty="0"/>
              <a:t> </a:t>
            </a:r>
            <a:endParaRPr lang="en-US" sz="1700" dirty="0" smtClean="0"/>
          </a:p>
          <a:p>
            <a:pPr marL="114300" indent="0">
              <a:buNone/>
            </a:pPr>
            <a:r>
              <a:rPr lang="en-US" b="1" dirty="0"/>
              <a:t>Side effects</a:t>
            </a:r>
            <a:r>
              <a:rPr lang="en-US" dirty="0"/>
              <a:t> </a:t>
            </a:r>
            <a:r>
              <a:rPr lang="en-US" dirty="0" smtClean="0"/>
              <a:t>:  </a:t>
            </a:r>
            <a:r>
              <a:rPr lang="en-US" sz="1700" dirty="0"/>
              <a:t>serious side effect such as:</a:t>
            </a:r>
          </a:p>
          <a:p>
            <a:pPr marL="114300" indent="0">
              <a:buNone/>
            </a:pPr>
            <a:r>
              <a:rPr lang="en-US" sz="1700" dirty="0"/>
              <a:t> fever, chills, body aches, flu symptoms, sores in your mouth and throat;\</a:t>
            </a:r>
          </a:p>
          <a:p>
            <a:pPr marL="114300" indent="0">
              <a:buNone/>
            </a:pPr>
            <a:r>
              <a:rPr lang="en-US" sz="1700" dirty="0"/>
              <a:t>pain or burning when you urinate;</a:t>
            </a:r>
            <a:br>
              <a:rPr lang="en-US" sz="1700" dirty="0"/>
            </a:br>
            <a:r>
              <a:rPr lang="en-US" sz="1700" dirty="0"/>
              <a:t>wheezing, chest pain or tightness, trouble breathing; or</a:t>
            </a:r>
            <a:br>
              <a:rPr lang="en-US" sz="1700" dirty="0"/>
            </a:br>
            <a:r>
              <a:rPr lang="en-US" sz="1700" dirty="0"/>
              <a:t> vision changes.</a:t>
            </a:r>
            <a:br>
              <a:rPr lang="en-US" sz="1700" dirty="0"/>
            </a:br>
            <a:r>
              <a:rPr lang="en-US" sz="1700" dirty="0"/>
              <a:t>Less serious side effects may include:</a:t>
            </a:r>
            <a:br>
              <a:rPr lang="en-US" sz="1700" dirty="0"/>
            </a:br>
            <a:r>
              <a:rPr lang="en-US" sz="1700" dirty="0"/>
              <a:t>nausea, bloating;</a:t>
            </a:r>
            <a:br>
              <a:rPr lang="en-US" sz="1700" dirty="0"/>
            </a:br>
            <a:r>
              <a:rPr lang="en-US" sz="1700" dirty="0"/>
              <a:t>headache, dizziness, drowsiness;</a:t>
            </a:r>
            <a:br>
              <a:rPr lang="en-US" sz="1700" dirty="0"/>
            </a:br>
            <a:r>
              <a:rPr lang="en-US" sz="1700" dirty="0"/>
              <a:t>feeling tired;</a:t>
            </a:r>
            <a:br>
              <a:rPr lang="en-US" sz="1700" dirty="0"/>
            </a:br>
            <a:r>
              <a:rPr lang="en-US" sz="1700" dirty="0"/>
              <a:t>back pain, joint or muscle pain;</a:t>
            </a:r>
            <a:br>
              <a:rPr lang="en-US" sz="1700" dirty="0"/>
            </a:br>
            <a:r>
              <a:rPr lang="en-US" sz="1700" dirty="0"/>
              <a:t>swelling in your hands or feet;</a:t>
            </a:r>
            <a:br>
              <a:rPr lang="en-US" sz="1700" dirty="0"/>
            </a:br>
            <a:r>
              <a:rPr lang="en-US" sz="1700" dirty="0"/>
              <a:t>flushing (warmth, redness, or tingly feeling);</a:t>
            </a:r>
            <a:br>
              <a:rPr lang="en-US" sz="1700" dirty="0"/>
            </a:br>
            <a:r>
              <a:rPr lang="en-US" sz="1700" dirty="0"/>
              <a:t>cold symptoms such as stuffy nose, sneezing, sore throat, cough; or</a:t>
            </a:r>
            <a:br>
              <a:rPr lang="en-US" sz="1700" dirty="0"/>
            </a:br>
            <a:r>
              <a:rPr lang="en-US" sz="1700" dirty="0"/>
              <a:t>mild itching.</a:t>
            </a:r>
            <a:br>
              <a:rPr lang="en-US" sz="1700" dirty="0"/>
            </a:br>
            <a:endParaRPr lang="en-US" sz="1700" dirty="0"/>
          </a:p>
          <a:p>
            <a:pPr marL="114300" indent="0">
              <a:buNone/>
            </a:pPr>
            <a:endParaRPr lang="en-US" dirty="0" smtClean="0"/>
          </a:p>
          <a:p>
            <a:pPr marL="114300" indent="0">
              <a:buNone/>
            </a:pPr>
            <a:endParaRPr lang="en-US" dirty="0"/>
          </a:p>
        </p:txBody>
      </p:sp>
    </p:spTree>
    <p:extLst>
      <p:ext uri="{BB962C8B-B14F-4D97-AF65-F5344CB8AC3E}">
        <p14:creationId xmlns:p14="http://schemas.microsoft.com/office/powerpoint/2010/main" val="32059761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2585" y="170222"/>
            <a:ext cx="7854615" cy="6230578"/>
          </a:xfrm>
        </p:spPr>
        <p:txBody>
          <a:bodyPr/>
          <a:lstStyle/>
          <a:p>
            <a:r>
              <a:rPr lang="en-US" b="1" dirty="0"/>
              <a:t>General References</a:t>
            </a:r>
            <a:r>
              <a:rPr lang="en-US" dirty="0"/>
              <a:t> </a:t>
            </a:r>
            <a:endParaRPr lang="en-US" dirty="0" smtClean="0"/>
          </a:p>
          <a:p>
            <a:r>
              <a:rPr lang="en-US" dirty="0"/>
              <a:t># </a:t>
            </a:r>
            <a:r>
              <a:rPr lang="en-US" dirty="0" err="1"/>
              <a:t>Karnaukhova</a:t>
            </a:r>
            <a:r>
              <a:rPr lang="en-US" dirty="0"/>
              <a:t> E, </a:t>
            </a:r>
            <a:r>
              <a:rPr lang="en-US" dirty="0" err="1"/>
              <a:t>Ophir</a:t>
            </a:r>
            <a:r>
              <a:rPr lang="en-US" dirty="0"/>
              <a:t> Y, Golding B: Recombinant human alpha-1 proteinase inhibitor: towards therapeutic use. Amino Acids. 2006 Jun;30(4):317-32. </a:t>
            </a:r>
            <a:r>
              <a:rPr lang="en-US" dirty="0" err="1"/>
              <a:t>Epub</a:t>
            </a:r>
            <a:r>
              <a:rPr lang="en-US" dirty="0"/>
              <a:t> 2006 May 26. "</a:t>
            </a:r>
            <a:r>
              <a:rPr lang="en-US" dirty="0" err="1"/>
              <a:t>Pubmed</a:t>
            </a:r>
            <a:r>
              <a:rPr lang="en-US" dirty="0"/>
              <a:t>":http://</a:t>
            </a:r>
            <a:r>
              <a:rPr lang="en-US" dirty="0" err="1"/>
              <a:t>www.ncbi.nlm.nih.gov</a:t>
            </a:r>
            <a:r>
              <a:rPr lang="en-US" dirty="0"/>
              <a:t>/</a:t>
            </a:r>
            <a:r>
              <a:rPr lang="en-US" dirty="0" err="1"/>
              <a:t>pubmed</a:t>
            </a:r>
            <a:r>
              <a:rPr lang="en-US" dirty="0"/>
              <a:t>/16773239</a:t>
            </a:r>
            <a:r>
              <a:rPr lang="en-US" dirty="0"/>
              <a:t> </a:t>
            </a:r>
          </a:p>
        </p:txBody>
      </p:sp>
    </p:spTree>
    <p:extLst>
      <p:ext uri="{BB962C8B-B14F-4D97-AF65-F5344CB8AC3E}">
        <p14:creationId xmlns:p14="http://schemas.microsoft.com/office/powerpoint/2010/main" val="405498797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Adjacency">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Adjacency.thmx</Template>
  <TotalTime>24</TotalTime>
  <Words>1134</Words>
  <Application>Microsoft Macintosh PowerPoint</Application>
  <PresentationFormat>On-screen Show (4:3)</PresentationFormat>
  <Paragraphs>66</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Adjacency</vt:lpstr>
      <vt:lpstr>Alpha-1-proteinase inhibitor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IMTECH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Alpha-1-proteinase inhibitor </dc:title>
  <dc:creator>bic2</dc:creator>
  <cp:lastModifiedBy>bic2</cp:lastModifiedBy>
  <cp:revision>3</cp:revision>
  <dcterms:created xsi:type="dcterms:W3CDTF">2015-01-09T06:41:55Z</dcterms:created>
  <dcterms:modified xsi:type="dcterms:W3CDTF">2015-01-09T07:05:56Z</dcterms:modified>
</cp:coreProperties>
</file>